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22" r:id="rId5"/>
    <p:sldId id="330" r:id="rId6"/>
    <p:sldId id="324" r:id="rId7"/>
    <p:sldId id="323" r:id="rId8"/>
    <p:sldId id="325" r:id="rId9"/>
    <p:sldId id="327" r:id="rId10"/>
    <p:sldId id="328" r:id="rId11"/>
    <p:sldId id="331" r:id="rId12"/>
    <p:sldId id="329" r:id="rId13"/>
    <p:sldId id="332" r:id="rId14"/>
    <p:sldId id="333" r:id="rId15"/>
    <p:sldId id="337" r:id="rId16"/>
    <p:sldId id="334" r:id="rId17"/>
    <p:sldId id="335" r:id="rId18"/>
    <p:sldId id="336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48" r:id="rId31"/>
    <p:sldId id="350" r:id="rId32"/>
    <p:sldId id="351" r:id="rId33"/>
    <p:sldId id="352" r:id="rId34"/>
    <p:sldId id="353" r:id="rId35"/>
    <p:sldId id="354" r:id="rId36"/>
    <p:sldId id="355" r:id="rId3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336" y="53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1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B045831F-6AD1-4DED-BF09-35BFE3A3C66F}" type="datetime1">
              <a:rPr lang="de-DE" smtClean="0"/>
              <a:t>31.03.2025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00AC623C-86E0-4A85-83FB-F4A716956FD4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4EAF0040-DFA1-4580-86F0-5CFB9E4596B0}" type="datetime1">
              <a:rPr lang="de-DE" smtClean="0"/>
              <a:pPr/>
              <a:t>31.03.2025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C37D7554-D10C-4E29-B8E6-BB7111FA614F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34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4951F-D843-2A90-8DFE-A8DE5AE1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477151-1DC2-5C28-892F-C7E45A9C9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372F224-5272-8B66-55A3-59B6B76E2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7CE1CD-B40A-62C5-38B4-F7DA5DFB4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8945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1766-F7C0-E980-8DA4-19B14AF1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AE61BB-F6B9-923A-4935-729549AD1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587032-2BED-81B6-A99B-33EC1DF2D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5538B8-CA36-76A5-32B2-2D23B6FA2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3905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D8C1-7E0F-F3AA-9D6D-E9FF49BC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D8E5C6-AD93-FA12-5395-BEC3CE7C3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58A3A2-C85F-0592-A0B5-C073A864C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795FD-18A9-07E7-D86A-F57573B4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3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4D614-E447-6F14-2F16-9595CF177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508E4-6C42-FBAA-A7A3-F80327A45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7B85DD-ED36-7BAD-6F62-65509E61C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E71D35-8C45-350A-3B39-1C3A01E8D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54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DBE4-5530-51AB-8227-AC103962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4C76A-E385-4B1A-4CF1-708908484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207EA0-7F3D-C2A8-A1EC-9DB66838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9B454D-FBAF-F034-8B05-197487CAE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F796-57DB-510A-1920-FED8629E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621D20-1CAF-0B1C-A6D1-7840D939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E32A0B-397E-112A-D7F1-D5B912B6D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FB0B0-C65C-B6BF-C142-FA19F8092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66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1DAA-3F36-E585-9133-1A8B7113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C69610F-4C49-9F1B-A02E-758C761B2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F384E-8834-60C6-1B0B-4E849C92B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0183C1-9258-A4DE-43D3-BFA3DE5D9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44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FD60-D879-458B-AB39-1FDDF2F1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C45C93-DD07-7CC5-B327-3363EEDC6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E8FC38-153D-067C-C312-B1EF578C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89281-8B8D-8178-7F93-05FA592D1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032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134D-1CA9-212F-DE9A-D02435D0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A313BC-FE2B-FBFF-2A74-C9A1AAFD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463FD0-8BE1-4E5D-7BD3-0FBDD9722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F2B6D2-1B3E-5F07-217A-F64F81F1A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103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A0A38-64FA-F7AE-2F6C-A0138BDA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5BA207-1D71-98C2-8DBC-F6A44AF8D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412450-4262-1F7C-4289-A10957B31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7C260-190A-7712-C16F-A432203F3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94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F190-6B1E-A3B5-7E3B-C3B29D21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6F62E3-552A-0103-624D-030C3391C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297231-72D5-22F8-06B7-032EBD53D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A7C39B-89E9-909F-1034-3F3D2071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7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5B05-4931-2740-C323-6342C310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09CE05-A68B-0350-A46E-19ACAC3F4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6AE94C-9E7B-488B-5CE4-36066E00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0F3-89F2-029E-2E79-CE0E31105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82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9CC8-AFDD-11D0-1773-C2DBE1AA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2CEA54-8B6F-C8BF-84FC-41002BF58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5B022C-DAB3-9085-53A6-14BD88DA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FC313-1C22-5A99-B0E2-9A8E7ADF8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906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A4B1-BC75-F5A7-0B21-06B47FBA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F4E6F8-8F5C-DDEF-3D0A-7A282658C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3CC12B-598E-A8AC-8E80-6FA8DB129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E6ED9C-872F-C849-06D7-E3772F1E8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6750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CB98A-63CA-8AA1-043A-6548C30E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793E23-6FAB-368E-5323-696B2E173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7C7B36-51C6-5902-0588-2EE4C354D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3704AA-D25A-7CE6-A789-C7E536EC1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501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71445-E9BC-6860-7220-182337B6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761550-8934-114A-6E0B-6C8583FF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EC8EDA-AA29-D3B5-8CB7-3736678E8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5261A0-EB9D-33DD-9B0A-22F9E0367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74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890E5-DCF1-A0BF-53FB-F9DD4E3E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0765EC-DDFF-3371-2A60-34D07FDF1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6BC93E-0CD8-3F16-EB6B-7F36BA231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9A461-A49E-0CAC-CF12-DC22A4F61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7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86C1-3707-B2D4-D0C2-EFD6621D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84B103-888B-219E-187F-CB2A52311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2C1E44-ECD8-D759-0714-77C7B1813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BEF09-F545-0EEB-5C77-90F9CCD5C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347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9D16-63E5-51A5-8542-E0FAB8AE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1184BAF-9BEE-168C-65F7-982FD1A3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92738E-C2F6-89C5-0EAA-9F7B75FC2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90529C-5B82-F7A0-4EE6-687AAA679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770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2CEC-9D3C-6CA1-4752-20324F52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AF470C-B58B-C8A2-18DD-DF3121835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206E21D-1A5E-2880-814C-4713BD4E0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12F30-B6BE-374E-5477-673CC7666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D7554-D10C-4E29-B8E6-BB7111FA614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85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AAF39-18D7-7B5F-87DD-B0C5910B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4CFB1B7-5EB5-58BA-6E61-4EF3C6D71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609DB6-0A5E-30EC-98AF-01634F88D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E17730-26C2-F3C7-CC67-9CCD18B95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04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E95E-8751-F276-B586-3D6CC686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70582C-602E-04E3-6872-7ACB05AF1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6F4227-F174-B6F9-A8CD-8F61B9D8A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11D3AE-3B6F-6EC0-CB3B-4BADC3CFC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146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ED1A-D62E-DC76-7D4E-6D9699A2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C4EE651-3C8A-CBC1-232C-7698BC066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1FBBF77-4FD7-C6B1-13C8-37E92FD57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657885-831D-08F3-70D7-034C004CA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D7554-D10C-4E29-B8E6-BB7111FA614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644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2F5B-7EF0-7B23-41BB-8B5F9817D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0F928A-65DD-9E7F-FDDF-29908E377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4CBB52-AB5B-8CC6-5EC4-240635B40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B28F4-2EC5-CF0C-CAE7-C7A095912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281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3938-A405-D786-C41A-DC4A3315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A558B3-9CFA-EC7D-E711-CC57FA5AC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307DFB-E935-90A7-9E44-DD4425369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8A672-15CF-87FA-B318-4AFB96ED8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69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15261-8810-A995-BA40-A7095137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C0D52-B082-5425-6103-2EA236BCF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78949F-F87E-BCE5-F07B-30639BE38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3584F-72C6-6BF9-D680-5B711CCC6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80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C21B-C07D-885E-B3EC-E75E5C6B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F34709-8EC1-5B19-92A9-A3D844D4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84B43D-4498-C9A6-5FC5-BEC15A80D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524D3D-634C-9C2C-6E7B-26FE944BA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18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196B0-7C4A-5DC0-5BA3-5358AEB9D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7FD453-89DF-A87F-6A98-7A1ACE933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5E5272-8DCA-66FC-F8C2-0B0298F0E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50A94B-4178-4A4E-D4E0-03FFB72C7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0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157DB-F567-61E4-B858-BD29A3B6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4BD57D-72AD-1974-6E1B-5B86DD35E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C3C117-2825-A810-0ECD-1388274C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669950-F0DF-F5BB-EB46-541D87C8F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377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5012-11FE-19DA-74A4-1ED16202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CEDCC7-A20C-AD89-9DFF-5CE3C90A8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58E3F-F55D-7DFB-3D17-2AE238D64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22A16-09D2-84F6-BC4C-09B2E4FB1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91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DA7C-8ECE-1D76-4B3B-E916980B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6F8E4-CFCD-EE38-CD9A-1616A1AFA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9BD802-202E-3D03-31BD-056662A23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8C3FB-2DDE-5244-E354-A4BC4A296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16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CAA7-B958-FAA5-6B1D-74014F52E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9B37F9-8090-9DC1-7F88-B147A771A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0349E6-CAC9-CF3F-8D56-EA3F3FB7A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59211-F8E1-66B9-9BDE-1827DFA83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63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4" name="Tabellenplatzhalt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 rtlCol="0">
            <a:normAutofit/>
          </a:bodyPr>
          <a:lstStyle>
            <a:lvl1pPr>
              <a:defRPr lang="de-DE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 rtlCol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de-DE" sz="2000"/>
            </a:lvl1pPr>
            <a:lvl2pPr>
              <a:lnSpc>
                <a:spcPct val="100000"/>
              </a:lnSpc>
              <a:spcAft>
                <a:spcPts val="600"/>
              </a:spcAft>
              <a:defRPr lang="de-DE"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lang="de-DE" sz="2000"/>
            </a:lvl3pPr>
            <a:lvl4pPr>
              <a:lnSpc>
                <a:spcPct val="100000"/>
              </a:lnSpc>
              <a:spcAft>
                <a:spcPts val="1200"/>
              </a:spcAft>
              <a:defRPr lang="de-DE" sz="2000"/>
            </a:lvl4pPr>
            <a:lvl5pPr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Tabellenplatzhalter 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 rtlCol="0">
            <a:normAutofit/>
          </a:bodyPr>
          <a:lstStyle>
            <a:lvl1pPr>
              <a:defRPr lang="de-DE" sz="2400"/>
            </a:lvl1pPr>
          </a:lstStyle>
          <a:p>
            <a:pPr rtl="0"/>
            <a:r>
              <a:rPr lang="fr-FR"/>
              <a:t>Cliquez sur l'icône pour ajouter un tableau</a:t>
            </a:r>
            <a:endParaRPr lang="de-DE"/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rtlCol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rtlCol="0" anchor="b"/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 und Inhal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9220619" cy="525308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5400" noProof="0" dirty="0"/>
              <a:t>Avancées projet solution d‘investissement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A10C-36D5-0108-0CB1-000BDA99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97D41-2794-2784-C05E-DD1EC10F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el-GR" sz="3200" b="0" i="0" dirty="0">
                <a:effectLst/>
              </a:rPr>
              <a:t>β</a:t>
            </a:r>
            <a:r>
              <a:rPr lang="fr-FR" sz="3200" b="0" i="0" dirty="0">
                <a:effectLst/>
              </a:rPr>
              <a:t> du</a:t>
            </a:r>
            <a:r>
              <a:rPr lang="fr-FR" sz="3200" noProof="0" dirty="0"/>
              <a:t> CAPM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18FBCE-7ABE-6B45-08C6-057C5DCAF6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10</a:t>
            </a:fld>
            <a:endParaRPr lang="fr-FR" noProof="0" dirty="0"/>
          </a:p>
        </p:txBody>
      </p:sp>
      <p:pic>
        <p:nvPicPr>
          <p:cNvPr id="5" name="Image 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F05571F1-0AEB-57B2-845E-963C2CB9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18" y="1133389"/>
            <a:ext cx="10057115" cy="48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1279-8E1F-077B-BBC0-65B38214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AE425-8757-0BF6-B076-B5B07E3D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noProof="0" dirty="0"/>
              <a:t>Variable de stress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31187-9349-233A-B094-13A9A9E803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11</a:t>
            </a:fld>
            <a:endParaRPr lang="fr-FR" noProof="0" dirty="0"/>
          </a:p>
        </p:txBody>
      </p:sp>
      <p:pic>
        <p:nvPicPr>
          <p:cNvPr id="8" name="Image 7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7A8EC7B9-1C79-17D2-4737-F042C0CA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46" y="895342"/>
            <a:ext cx="6401316" cy="3001996"/>
          </a:xfrm>
          <a:prstGeom prst="rect">
            <a:avLst/>
          </a:prstGeom>
        </p:spPr>
      </p:pic>
      <p:pic>
        <p:nvPicPr>
          <p:cNvPr id="10" name="Image 9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CC479EEE-95D6-D37A-6714-B539C0F9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51"/>
          <a:stretch/>
        </p:blipFill>
        <p:spPr>
          <a:xfrm>
            <a:off x="3123446" y="3856004"/>
            <a:ext cx="6401316" cy="30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C699-4BBB-80F7-4184-E1839EB8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6787D-EECB-B52F-1E4F-68B3C10C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Tilter l’allocation de long terme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23371-1998-C4DD-4E4E-253D600160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12</a:t>
            </a:fld>
            <a:endParaRPr lang="fr-FR" noProof="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BC30667-DDBC-C4BC-D7B9-F97EEE42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9" y="966130"/>
            <a:ext cx="6832171" cy="5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42B3-6F99-5601-863F-A443FE88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9A54E-3D9D-2507-B15B-F1183463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Benchmark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53A624-9129-1921-CC20-748399DE31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13</a:t>
            </a:fld>
            <a:endParaRPr lang="fr-FR" noProof="0" dirty="0"/>
          </a:p>
        </p:txBody>
      </p:sp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A041DFCD-9529-8B5F-4880-93F6FE2C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03" y="1111313"/>
            <a:ext cx="9918908" cy="4462986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9BD229F-AFC9-1017-52DF-4C8CDD5568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0172" y="5363806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Performance de l’indice vs l’indice reconstitué via les sous-jacents</a:t>
            </a:r>
            <a:endParaRPr lang="fr-FR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33895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DBB8-92AC-7D13-C750-916AE53A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727E6-F41E-0D1D-0C37-2ABAEB8A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Allocation Stratégique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49F2FB-9A67-F988-466A-3574EDC015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pic>
        <p:nvPicPr>
          <p:cNvPr id="9" name="Image 8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4B39219C-FA73-043B-D418-AC1765AB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54" y="977774"/>
            <a:ext cx="6213419" cy="41422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D3A342-ECDA-BC7E-8403-0F1EFA17B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69" y="5209269"/>
            <a:ext cx="10114695" cy="13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1BEF-E8F8-1816-B32F-7F23B05F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B128A-AA6C-D3CD-3887-03B43E82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Benchmark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69346D-6D31-3D01-79BF-8E59EBC2E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15</a:t>
            </a:fld>
            <a:endParaRPr lang="fr-FR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92710D-55A4-4F3C-6D7B-10093D5B3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8419" y="5395930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Evolution de l’allocation stratégique</a:t>
            </a:r>
            <a:endParaRPr lang="fr-FR" sz="1800" i="1" noProof="0" dirty="0"/>
          </a:p>
        </p:txBody>
      </p:sp>
      <p:pic>
        <p:nvPicPr>
          <p:cNvPr id="6" name="Image 5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211FDDC6-BCC4-ECE0-CB1E-5B26853C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5"/>
          <a:stretch/>
        </p:blipFill>
        <p:spPr>
          <a:xfrm>
            <a:off x="3143440" y="1291816"/>
            <a:ext cx="6586397" cy="42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411F-1F6A-6B81-C953-1F1B16C0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92AA7-FA34-02B2-F786-F4C1FC13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147C94-479C-FAED-9188-8CBAEA2951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9065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6453-2118-6AB9-0C5C-286FDA7B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B271-477C-C3B8-77D0-BA1E8ABE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MIDAS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93D822-3FA8-A065-98E0-453F7DD5D3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17</a:t>
            </a:fld>
            <a:endParaRPr lang="fr-FR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A6D83A6-4CB6-DECA-9F66-550FCEBE47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95714" y="5288704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Régression MIDAS roulante: secteur Télécom + Taux 10Y</a:t>
            </a:r>
            <a:endParaRPr lang="fr-FR" sz="1800" i="1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A1C4F9-A02B-497B-F2B7-D4BF8220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90" y="1111313"/>
            <a:ext cx="9497086" cy="42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9292-9FB6-F6C0-1DEF-50638C3E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DE701-1308-C552-C895-23636E2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MIDAS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0D7834-2F9C-4F56-73C3-7FED2E74B1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18</a:t>
            </a:fld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62CF65-92EB-82BB-99AF-E9C73F9D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75" y="1785324"/>
            <a:ext cx="5672893" cy="315304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D6EEA3E-4202-7DE5-0512-FC0373E82C5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44602" y="4836031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Expositions des secteurs aux variables macro</a:t>
            </a:r>
            <a:endParaRPr lang="fr-FR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114683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2CDCE-A456-E387-6CF8-8B24D747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216B1-98E8-F576-E5FE-4CD6A8B1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Market Timing : Stratégie Momentum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A681D6-B672-83F7-F7BE-501038CAC8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19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19DEC6-F025-136F-9BC2-DF1539DF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8" y="1025305"/>
            <a:ext cx="7279782" cy="27478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F68020-3648-A505-8356-C0E25658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757" y="3700537"/>
            <a:ext cx="7279783" cy="27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F7704-9631-004B-2C71-1F307E73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CD39C-84F1-FE24-C39D-B7B40016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DBCE1A-986D-D917-79A7-A714C1B515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6528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8A40-A2C8-20C6-4E8D-284AE8B4F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C2D9D-8B6F-39A7-3584-511503A6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Market Timing : Stratégie Momentum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275C62-E44D-8245-783B-C91E30F905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20</a:t>
            </a:fld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4F43EBB-010D-B496-6A3C-B37F0A4E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51" y="1387466"/>
            <a:ext cx="7885778" cy="271477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27BC8-B7F9-BB35-8E85-E5902DEBC5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35240" y="4378395"/>
            <a:ext cx="788577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algn="ctr" rtl="0">
              <a:buFont typeface="Wingdings" panose="05000000000000000000" pitchFamily="2" charset="2"/>
              <a:buChar char="è"/>
            </a:pPr>
            <a:r>
              <a:rPr lang="fr-FR" sz="1800" dirty="0"/>
              <a:t>Approche validée : le </a:t>
            </a:r>
            <a:r>
              <a:rPr lang="fr-FR" sz="1800" dirty="0" err="1"/>
              <a:t>momentum</a:t>
            </a:r>
            <a:r>
              <a:rPr lang="fr-FR" sz="1800" dirty="0"/>
              <a:t> permet de surperformer</a:t>
            </a:r>
          </a:p>
          <a:p>
            <a:pPr algn="ctr" rtl="0">
              <a:buFont typeface="Wingdings" panose="05000000000000000000" pitchFamily="2" charset="2"/>
              <a:buChar char="è"/>
            </a:pPr>
            <a:r>
              <a:rPr lang="fr-FR" sz="1800" dirty="0"/>
              <a:t>Next </a:t>
            </a:r>
            <a:r>
              <a:rPr lang="fr-FR" sz="1800" dirty="0" err="1"/>
              <a:t>step</a:t>
            </a:r>
            <a:r>
              <a:rPr lang="fr-FR" sz="1800" dirty="0"/>
              <a:t> : implémenter un tilt de l’allocation macro avec Black-</a:t>
            </a:r>
            <a:r>
              <a:rPr lang="fr-FR" sz="1800" dirty="0" err="1"/>
              <a:t>Litterman</a:t>
            </a:r>
            <a:endParaRPr lang="fr-FR" sz="1800" noProof="0" dirty="0"/>
          </a:p>
        </p:txBody>
      </p:sp>
    </p:spTree>
    <p:extLst>
      <p:ext uri="{BB962C8B-B14F-4D97-AF65-F5344CB8AC3E}">
        <p14:creationId xmlns:p14="http://schemas.microsoft.com/office/powerpoint/2010/main" val="60281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7558-0EB8-F501-8201-7A49B3B72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4B185-E1DC-9611-BC84-1C228D20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608F3-2FCA-50F2-27A7-DB86F58FC9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4156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0C43-0B97-6F0D-5D8B-D3485E51E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A4F-B85C-EFBA-F3A0-D1473EB1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Construction d’un Framework de </a:t>
            </a:r>
            <a:r>
              <a:rPr lang="fr-FR" sz="3200" dirty="0" err="1"/>
              <a:t>backtest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F9852C-5ED9-50B3-AF75-4C18E0B299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22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118319-5E8A-1193-8B13-980BCADD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00" y="1289683"/>
            <a:ext cx="6702043" cy="10098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1309CF-54AC-F07B-452E-E2E7DD7F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800" y="3073694"/>
            <a:ext cx="2543530" cy="20957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0CDC8B4-BE02-DB7E-1CF2-7745EAF9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71" y="1289683"/>
            <a:ext cx="2977054" cy="45312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225CAE3-3F36-390A-9EA1-7776D5EF3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308" y="3429000"/>
            <a:ext cx="3241635" cy="9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A1B5-C2DB-0100-47F8-C004EB5A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35966-9B95-60A9-574B-271B98B3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Connexion entres les 3 allocations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23E7-FE84-17DF-985F-582590021C4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23</a:t>
            </a:fld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0AAF7-9282-171D-E2C7-903D4CC80B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stratégique:</a:t>
            </a:r>
          </a:p>
          <a:p>
            <a:pPr lvl="1"/>
            <a:r>
              <a:rPr lang="fr-FR" sz="1800" dirty="0"/>
              <a:t>Max-Sharpe tous les 2 ans</a:t>
            </a:r>
          </a:p>
          <a:p>
            <a:pPr lvl="1"/>
            <a:r>
              <a:rPr lang="fr-FR" sz="1800" dirty="0"/>
              <a:t>Contraintes : max TE 7%, max Turnover 100%, pénalité </a:t>
            </a:r>
            <a:r>
              <a:rPr lang="fr-FR" sz="1800" dirty="0" err="1"/>
              <a:t>ridge</a:t>
            </a:r>
            <a:r>
              <a:rPr lang="fr-FR" sz="1800" dirty="0"/>
              <a:t>, bornes de poids 5% - 35%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tactique macro:</a:t>
            </a:r>
          </a:p>
          <a:p>
            <a:pPr lvl="1"/>
            <a:r>
              <a:rPr lang="fr-FR" sz="1800" dirty="0"/>
              <a:t>Matrice de sensibilité des secteurs aux variables macro-économiques</a:t>
            </a:r>
          </a:p>
          <a:p>
            <a:pPr lvl="1"/>
            <a:r>
              <a:rPr lang="fr-FR" sz="1800" dirty="0"/>
              <a:t>Filtrage : dernière valeur &gt; 0,5 écart type de la moyenne sur une période de 2 ans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market-timing:</a:t>
            </a:r>
          </a:p>
          <a:p>
            <a:pPr lvl="1"/>
            <a:r>
              <a:rPr lang="fr-FR" sz="1800" dirty="0"/>
              <a:t>Momentum inversé: on pondère négativement les secteurs qui ont le pire </a:t>
            </a:r>
            <a:r>
              <a:rPr lang="fr-FR" sz="1800" dirty="0" err="1"/>
              <a:t>momentum</a:t>
            </a:r>
            <a:endParaRPr lang="fr-FR" sz="1800" dirty="0"/>
          </a:p>
          <a:p>
            <a:pPr lvl="1"/>
            <a:r>
              <a:rPr lang="fr-FR" sz="1800" dirty="0"/>
              <a:t>Momentum calculé sur une fenêtre de 2 ans</a:t>
            </a:r>
          </a:p>
        </p:txBody>
      </p:sp>
    </p:spTree>
    <p:extLst>
      <p:ext uri="{BB962C8B-B14F-4D97-AF65-F5344CB8AC3E}">
        <p14:creationId xmlns:p14="http://schemas.microsoft.com/office/powerpoint/2010/main" val="177137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27946-6758-A205-368B-031B2837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B83A3-59FD-8182-694A-798A7785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Matrice de sensibilités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ADAED-70FA-28E4-1A97-BB4B50FEAB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24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078B87-3CF7-F9C1-B1BB-A1869A96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08" y="2281077"/>
            <a:ext cx="4210638" cy="22958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140D8B-9DAB-87F1-CD86-6F480BE2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814" y="1938750"/>
            <a:ext cx="4287520" cy="2980498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D2E8283-D547-1CDF-8309-15E910E65003}"/>
              </a:ext>
            </a:extLst>
          </p:cNvPr>
          <p:cNvCxnSpPr/>
          <p:nvPr/>
        </p:nvCxnSpPr>
        <p:spPr>
          <a:xfrm>
            <a:off x="5628640" y="3428999"/>
            <a:ext cx="13512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35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3FCE-68F4-CD1B-2F53-39433CF5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3A617-4098-9A22-6E70-6FCF0907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26A2BE-3407-CEF4-15AB-6DEB93935E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25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6B8D3C-13C2-D358-D253-6F174812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9" y="1000065"/>
            <a:ext cx="10838761" cy="53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28FA-F282-E8DD-5394-03BE9198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068A6-B60D-CE7C-8680-455E0B7F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771829-B60A-D218-37C9-575E390B82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26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2F45EBC-8B49-C45A-A981-8B84A4C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34" y="1534564"/>
            <a:ext cx="10061714" cy="20518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B11ABC-5F3D-732A-A6B2-79E70D4A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4" y="3586408"/>
            <a:ext cx="10061714" cy="20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086B5-69E9-D69C-AB99-B399829B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FA7BB-778A-361F-866F-0DBAB47C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2BE9D-94AE-D2B5-9709-47E1A12389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27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7D9E6D-8ED9-0034-FEC7-E8086B8F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58" y="872192"/>
            <a:ext cx="10661964" cy="2556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DCFB61-D575-C49F-C121-1644F386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58" y="3386793"/>
            <a:ext cx="5395865" cy="30104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D64E5A-915D-901C-0C42-D1F105C0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668" y="3419883"/>
            <a:ext cx="6144354" cy="29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1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ADDB-8637-7132-0539-92ED28036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CA8E2-4283-C784-241F-202B841C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722F15-21D5-BD58-3EFF-AD9F9390C2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5601-5AE2-46FC-B138-694DDD2B510D}" type="slidenum">
              <a:rPr kumimoji="0" lang="fr-FR" sz="1200" b="1" i="0" u="none" strike="noStrike" kern="1200" cap="none" spc="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56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CF3E8-88F3-DA0F-4673-DE39F2536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2C116-57B8-2A7A-8FC7-34E41EEC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Récapitulatif des 3 allocations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9E76AB-7734-18EC-0C21-57B605313F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29</a:t>
            </a:fld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E74BF-A560-CF91-1935-5DE61A6D72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 fontScale="55000" lnSpcReduction="20000"/>
          </a:bodyPr>
          <a:lstStyle>
            <a:defPPr>
              <a:defRPr lang="de-DE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stratégique:</a:t>
            </a:r>
          </a:p>
          <a:p>
            <a:pPr lvl="1"/>
            <a:r>
              <a:rPr lang="fr-FR" sz="1800" dirty="0"/>
              <a:t>Max-Sharpe rebalancé tous les 6 mois sur 6 mois de données</a:t>
            </a:r>
          </a:p>
          <a:p>
            <a:pPr lvl="1"/>
            <a:r>
              <a:rPr lang="fr-FR" sz="1800" dirty="0"/>
              <a:t>Contraintes : max TE 7%, max Turnover 150%, bornes de poids 5% - 35%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tactique macro:</a:t>
            </a:r>
          </a:p>
          <a:p>
            <a:pPr lvl="1"/>
            <a:r>
              <a:rPr lang="fr-FR" sz="1800" dirty="0"/>
              <a:t>Matrice de sensibilité des secteurs aux variables macro-économiques</a:t>
            </a:r>
          </a:p>
          <a:p>
            <a:pPr lvl="1"/>
            <a:r>
              <a:rPr lang="fr-FR" sz="1800" dirty="0"/>
              <a:t>Variables macroéconomiques utilisés :</a:t>
            </a:r>
          </a:p>
          <a:p>
            <a:pPr lvl="2"/>
            <a:r>
              <a:rPr lang="fr-FR" sz="1800" dirty="0"/>
              <a:t>Spread 2-10 ans</a:t>
            </a:r>
          </a:p>
          <a:p>
            <a:pPr lvl="2"/>
            <a:r>
              <a:rPr lang="fr-FR" sz="1800" dirty="0"/>
              <a:t>Taux 10 ans</a:t>
            </a:r>
          </a:p>
          <a:p>
            <a:pPr lvl="2"/>
            <a:r>
              <a:rPr lang="fr-FR" sz="1800" dirty="0"/>
              <a:t>CPI</a:t>
            </a:r>
          </a:p>
          <a:p>
            <a:pPr lvl="2"/>
            <a:r>
              <a:rPr lang="fr-FR" sz="1800" dirty="0"/>
              <a:t>ZEW</a:t>
            </a:r>
          </a:p>
          <a:p>
            <a:pPr lvl="2"/>
            <a:r>
              <a:rPr lang="fr-FR" sz="1800" dirty="0" err="1"/>
              <a:t>Unemployment</a:t>
            </a:r>
            <a:endParaRPr lang="fr-FR" sz="1800" dirty="0"/>
          </a:p>
          <a:p>
            <a:pPr lvl="2"/>
            <a:r>
              <a:rPr lang="fr-FR" sz="1800" dirty="0" err="1"/>
              <a:t>Savings</a:t>
            </a:r>
            <a:endParaRPr lang="fr-FR" sz="1800" dirty="0"/>
          </a:p>
          <a:p>
            <a:pPr lvl="2"/>
            <a:r>
              <a:rPr lang="fr-FR" sz="1800" dirty="0"/>
              <a:t>GDP</a:t>
            </a:r>
          </a:p>
          <a:p>
            <a:pPr lvl="1"/>
            <a:r>
              <a:rPr lang="fr-FR" sz="1800" dirty="0"/>
              <a:t>Filtrage Deux matrices de sensibilités sont utilisées en fonction des </a:t>
            </a:r>
            <a:r>
              <a:rPr lang="fr-FR" sz="1800" dirty="0" err="1"/>
              <a:t>zscores</a:t>
            </a:r>
            <a:r>
              <a:rPr lang="fr-FR" sz="1800" dirty="0"/>
              <a:t> sur la période:</a:t>
            </a:r>
          </a:p>
          <a:p>
            <a:pPr lvl="2"/>
            <a:r>
              <a:rPr lang="fr-FR" sz="1800" dirty="0" err="1"/>
              <a:t>increases</a:t>
            </a:r>
            <a:r>
              <a:rPr lang="fr-FR" sz="1800" dirty="0"/>
              <a:t> : Sensibilité des secteurs aux augmentations des indicateurs macroéconomiques.</a:t>
            </a:r>
          </a:p>
          <a:p>
            <a:pPr lvl="2"/>
            <a:r>
              <a:rPr lang="fr-FR" sz="1800" dirty="0" err="1"/>
              <a:t>decreases</a:t>
            </a:r>
            <a:r>
              <a:rPr lang="fr-FR" sz="1800" dirty="0"/>
              <a:t> : Sensibilité des secteurs aux diminutions des indicateurs macroéconomiques.</a:t>
            </a:r>
          </a:p>
          <a:p>
            <a:pPr lvl="1"/>
            <a:r>
              <a:rPr lang="fr-FR" sz="1800" dirty="0" err="1"/>
              <a:t>Rebalancement</a:t>
            </a:r>
            <a:r>
              <a:rPr lang="fr-FR" sz="1800" dirty="0"/>
              <a:t> tous les 3 mois avec des données sur 1 an. Paramètre de sensibilité alpha de 0.1. Les tilts sont combinés avec les positions actuelles pour générer les nouveaux poids du portefeuille.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market-timing:</a:t>
            </a:r>
          </a:p>
          <a:p>
            <a:pPr lvl="1"/>
            <a:r>
              <a:rPr lang="fr-FR" sz="1800" dirty="0"/>
              <a:t>Momentum inversé: on pondère négativement les secteurs qui ont le pire </a:t>
            </a:r>
            <a:r>
              <a:rPr lang="fr-FR" sz="1800" dirty="0" err="1"/>
              <a:t>momentum</a:t>
            </a:r>
            <a:r>
              <a:rPr lang="fr-FR" sz="1800" dirty="0"/>
              <a:t>. Momentum par quartile. Tilt alpha de 0.3.</a:t>
            </a:r>
          </a:p>
          <a:p>
            <a:pPr lvl="1"/>
            <a:r>
              <a:rPr lang="fr-FR" sz="1800" dirty="0"/>
              <a:t>Momentum calculé sur une fenêtre de 3 mois et rebalancé </a:t>
            </a:r>
            <a:r>
              <a:rPr lang="fr-FR" sz="1800"/>
              <a:t>tous les </a:t>
            </a:r>
            <a:r>
              <a:rPr lang="fr-FR" sz="1800" dirty="0"/>
              <a:t>mois.</a:t>
            </a:r>
          </a:p>
        </p:txBody>
      </p:sp>
    </p:spTree>
    <p:extLst>
      <p:ext uri="{BB962C8B-B14F-4D97-AF65-F5344CB8AC3E}">
        <p14:creationId xmlns:p14="http://schemas.microsoft.com/office/powerpoint/2010/main" val="392366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E6276-108E-377F-B627-612A906B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63B2E-A7C4-3B63-A79E-A6FB03B4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80285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Plan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C69C7-C128-A8EE-834E-5F1242B52C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39B6BEF-ECF4-B37A-6389-1AD8796CAF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824996"/>
            <a:ext cx="11325491" cy="290616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 : allocation long terme optimisée via MVO, ERC …</a:t>
            </a:r>
          </a:p>
          <a:p>
            <a:pPr rtl="0"/>
            <a:r>
              <a:rPr lang="fr-FR" dirty="0"/>
              <a:t>Allocation Tactique : tilter notre vision long terme par des vues cours terme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Vues macroéconomiques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Ajuter nos pondérations en conséquence : BL ?</a:t>
            </a:r>
          </a:p>
          <a:p>
            <a:pPr rtl="0"/>
            <a:endParaRPr lang="fr-FR" sz="1800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8035A-AA54-0F22-3C51-3BFB1C23D351}"/>
              </a:ext>
            </a:extLst>
          </p:cNvPr>
          <p:cNvSpPr txBox="1">
            <a:spLocks/>
          </p:cNvSpPr>
          <p:nvPr/>
        </p:nvSpPr>
        <p:spPr>
          <a:xfrm>
            <a:off x="1041147" y="3976703"/>
            <a:ext cx="11325491" cy="17088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Diversification</a:t>
            </a:r>
          </a:p>
          <a:p>
            <a:r>
              <a:rPr lang="fr-FR" sz="1800" dirty="0"/>
              <a:t>Instruments autorisés &amp; levier : future ?</a:t>
            </a:r>
          </a:p>
          <a:p>
            <a:r>
              <a:rPr lang="fr-FR" sz="1800" dirty="0"/>
              <a:t>Thématique : cyclique vs défensif</a:t>
            </a:r>
          </a:p>
          <a:p>
            <a:r>
              <a:rPr lang="fr-FR" sz="1800" dirty="0"/>
              <a:t>Typologie de client ?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16D4662-7B23-15F4-B05D-8A9CA622B28D}"/>
              </a:ext>
            </a:extLst>
          </p:cNvPr>
          <p:cNvSpPr txBox="1">
            <a:spLocks/>
          </p:cNvSpPr>
          <p:nvPr/>
        </p:nvSpPr>
        <p:spPr>
          <a:xfrm>
            <a:off x="1381119" y="3223455"/>
            <a:ext cx="9191292" cy="7657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Points d’attention</a:t>
            </a:r>
          </a:p>
        </p:txBody>
      </p:sp>
    </p:spTree>
    <p:extLst>
      <p:ext uri="{BB962C8B-B14F-4D97-AF65-F5344CB8AC3E}">
        <p14:creationId xmlns:p14="http://schemas.microsoft.com/office/powerpoint/2010/main" val="57839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2DD6-0725-BE2C-965E-30C5076B7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0A365-9E24-2BF7-8A42-165123DFB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Matrice de sensibilités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9C1826-52A2-EE7E-10C6-AD78E2050F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5601-5AE2-46FC-B138-694DDD2B510D}" type="slidenum">
              <a:rPr kumimoji="0" lang="fr-FR" sz="1200" b="1" i="0" u="none" strike="noStrike" kern="1200" cap="none" spc="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C2BDE9-CB7E-983E-BD43-571B9F62A5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493792"/>
              </p:ext>
            </p:extLst>
          </p:nvPr>
        </p:nvGraphicFramePr>
        <p:xfrm>
          <a:off x="2420223" y="1097406"/>
          <a:ext cx="7213600" cy="2401521"/>
        </p:xfrm>
        <a:graphic>
          <a:graphicData uri="http://schemas.openxmlformats.org/drawingml/2006/table">
            <a:tbl>
              <a:tblPr/>
              <a:tblGrid>
                <a:gridCol w="1435100">
                  <a:extLst>
                    <a:ext uri="{9D8B030D-6E8A-4147-A177-3AD203B41FA5}">
                      <a16:colId xmlns:a16="http://schemas.microsoft.com/office/drawing/2014/main" val="282833196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813567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69122935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7665924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58197549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96369178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053054886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492016921"/>
                    </a:ext>
                  </a:extLst>
                </a:gridCol>
              </a:tblGrid>
              <a:tr h="12493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Secteur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Pente 10Y-2Y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Taux10Y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CPI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ZEW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Chômage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 d’épargne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GDP and Forecast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8624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407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Services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554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 Care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919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Financials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0377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 Estate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475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Discretionary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0418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Staples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0067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Industrials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585305"/>
                  </a:ext>
                </a:extLst>
              </a:tr>
              <a:tr h="2298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Materials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316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Energy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214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Utilities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437192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8174EF5-16B8-08AB-9378-8ED24F8A601F}"/>
              </a:ext>
            </a:extLst>
          </p:cNvPr>
          <p:cNvSpPr txBox="1"/>
          <p:nvPr/>
        </p:nvSpPr>
        <p:spPr>
          <a:xfrm>
            <a:off x="4231340" y="728074"/>
            <a:ext cx="473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de sensibilité aux </a:t>
            </a:r>
            <a:r>
              <a:rPr lang="fr-FR" dirty="0" err="1"/>
              <a:t>zscores</a:t>
            </a:r>
            <a:r>
              <a:rPr lang="fr-FR" dirty="0"/>
              <a:t> positifs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5AFAE9-C02B-FC5F-4A19-741E5179F7CD}"/>
              </a:ext>
            </a:extLst>
          </p:cNvPr>
          <p:cNvSpPr txBox="1"/>
          <p:nvPr/>
        </p:nvSpPr>
        <p:spPr>
          <a:xfrm>
            <a:off x="3765176" y="3547348"/>
            <a:ext cx="51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de sensibilités aux </a:t>
            </a:r>
            <a:r>
              <a:rPr lang="fr-FR" dirty="0" err="1"/>
              <a:t>zscores</a:t>
            </a:r>
            <a:r>
              <a:rPr lang="fr-FR" dirty="0"/>
              <a:t> </a:t>
            </a:r>
            <a:r>
              <a:rPr lang="fr-FR" dirty="0" err="1"/>
              <a:t>negatifs</a:t>
            </a:r>
            <a:endParaRPr lang="fr-FR" dirty="0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F954F2C-9447-611B-21FF-D9FC7A254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7435"/>
              </p:ext>
            </p:extLst>
          </p:nvPr>
        </p:nvGraphicFramePr>
        <p:xfrm>
          <a:off x="2420223" y="3897854"/>
          <a:ext cx="7213600" cy="2891552"/>
        </p:xfrm>
        <a:graphic>
          <a:graphicData uri="http://schemas.openxmlformats.org/drawingml/2006/table">
            <a:tbl>
              <a:tblPr/>
              <a:tblGrid>
                <a:gridCol w="1434601">
                  <a:extLst>
                    <a:ext uri="{9D8B030D-6E8A-4147-A177-3AD203B41FA5}">
                      <a16:colId xmlns:a16="http://schemas.microsoft.com/office/drawing/2014/main" val="3890172757"/>
                    </a:ext>
                  </a:extLst>
                </a:gridCol>
                <a:gridCol w="699247">
                  <a:extLst>
                    <a:ext uri="{9D8B030D-6E8A-4147-A177-3AD203B41FA5}">
                      <a16:colId xmlns:a16="http://schemas.microsoft.com/office/drawing/2014/main" val="399132940"/>
                    </a:ext>
                  </a:extLst>
                </a:gridCol>
                <a:gridCol w="842682">
                  <a:extLst>
                    <a:ext uri="{9D8B030D-6E8A-4147-A177-3AD203B41FA5}">
                      <a16:colId xmlns:a16="http://schemas.microsoft.com/office/drawing/2014/main" val="3038205696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4126241366"/>
                    </a:ext>
                  </a:extLst>
                </a:gridCol>
                <a:gridCol w="725147">
                  <a:extLst>
                    <a:ext uri="{9D8B030D-6E8A-4147-A177-3AD203B41FA5}">
                      <a16:colId xmlns:a16="http://schemas.microsoft.com/office/drawing/2014/main" val="18003578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53309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1048696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24732917"/>
                    </a:ext>
                  </a:extLst>
                </a:gridCol>
              </a:tblGrid>
              <a:tr h="28107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Secteur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Pente 10Y-2Y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Taux10Y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CPI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ZEW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Chômage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 d’épargne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GDP and Forecast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410479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744469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Services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289088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 Care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025820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Financials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06866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 Estate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254191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Discretionary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26534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Staples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552575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Industrials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00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Materials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056583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Energy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024577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Utilities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23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684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5ABC-AB9B-F481-41EF-B77DCF4EC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E3645-CCF3-38CC-174C-08238C44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618EF3-8098-679B-B6AB-CC9C93497D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31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C34441-2E2A-388C-2EB2-F0F2D84B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35" y="820061"/>
            <a:ext cx="10685929" cy="52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64773-AD33-AD18-4593-F16ACE41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7A052-0A80-BFBF-BBBF-FFB678A7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F8FF19-1CB6-6ECA-3156-C2F2065F72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32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74A5F-FF26-55DC-8DC6-94A64260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50" y="1156447"/>
            <a:ext cx="10712580" cy="45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7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8B68-50A7-1C9A-C536-9610F57C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0B63-63DA-E1C8-CA77-F28EFA10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62920D-76F8-902A-66D5-9375DCB01B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33</a:t>
            </a:fld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111D51-FC69-1B9F-A4C4-6EC1BE21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66" y="1231641"/>
            <a:ext cx="10801712" cy="37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32142-68E9-E1BC-1DA3-8A10D005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00646-8E04-FCE3-D332-467EF975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Données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AF718D-1FE4-123A-1EB8-249BE9AEF9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4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807BF65-2EF1-ADDC-7CBE-30D49BB45C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633327" y="2562130"/>
            <a:ext cx="3878168" cy="23584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1800" noProof="0" dirty="0"/>
              <a:t>Données FactSet</a:t>
            </a:r>
          </a:p>
          <a:p>
            <a:pPr rtl="0"/>
            <a:r>
              <a:rPr lang="fr-FR" sz="1800" dirty="0"/>
              <a:t>14 ans d’historique (2011/2025)</a:t>
            </a:r>
          </a:p>
          <a:p>
            <a:pPr rtl="0"/>
            <a:r>
              <a:rPr lang="fr-FR" sz="1800" dirty="0"/>
              <a:t>Prix des indices total return</a:t>
            </a:r>
          </a:p>
          <a:p>
            <a:pPr rtl="0"/>
            <a:endParaRPr lang="fr-FR" sz="1800" noProof="0" dirty="0"/>
          </a:p>
        </p:txBody>
      </p:sp>
      <p:pic>
        <p:nvPicPr>
          <p:cNvPr id="11" name="Image 10" descr="Une image contenant texte, Tracé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E693B007-2C58-203B-7950-9412CEA20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1481990"/>
            <a:ext cx="7538446" cy="3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1FD2-D728-4F95-6D5A-385B894EA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0190F-1E2B-4CE3-EE43-7EB1261C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8F710-8CFC-7381-DBC0-EFA9054A79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5</a:t>
            </a:fld>
            <a:endParaRPr lang="fr-FR" noProof="0" dirty="0"/>
          </a:p>
        </p:txBody>
      </p:sp>
      <p:pic>
        <p:nvPicPr>
          <p:cNvPr id="7" name="Image 6" descr="Une image contenant texte, capture d’écran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E2D7135A-763D-0674-3D02-8B8701C6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77" y="1248551"/>
            <a:ext cx="5249485" cy="4637703"/>
          </a:xfrm>
          <a:prstGeom prst="rect">
            <a:avLst/>
          </a:prstGeom>
        </p:spPr>
      </p:pic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7D50AA1-30E4-D604-0779-9FC5E5B3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1" y="2039811"/>
            <a:ext cx="5880476" cy="30551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1B06DDD-9867-7967-A7EF-FFE895BE3769}"/>
              </a:ext>
            </a:extLst>
          </p:cNvPr>
          <p:cNvSpPr txBox="1"/>
          <p:nvPr/>
        </p:nvSpPr>
        <p:spPr>
          <a:xfrm>
            <a:off x="1799835" y="5215425"/>
            <a:ext cx="42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Rendements annualisés des secteurs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F1C681-7CB6-B206-0B95-BAAF285350BE}"/>
              </a:ext>
            </a:extLst>
          </p:cNvPr>
          <p:cNvSpPr txBox="1"/>
          <p:nvPr/>
        </p:nvSpPr>
        <p:spPr>
          <a:xfrm>
            <a:off x="7579056" y="5902890"/>
            <a:ext cx="42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Matrice de corrélation des secteurs</a:t>
            </a:r>
          </a:p>
        </p:txBody>
      </p:sp>
    </p:spTree>
    <p:extLst>
      <p:ext uri="{BB962C8B-B14F-4D97-AF65-F5344CB8AC3E}">
        <p14:creationId xmlns:p14="http://schemas.microsoft.com/office/powerpoint/2010/main" val="90798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45D78-80E5-AFAC-810E-DD57D5DF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E631E-1CA3-4F5B-25D3-200740D2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96FDAA-6F8F-731D-78AD-ACA46B0B32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pic>
        <p:nvPicPr>
          <p:cNvPr id="5" name="Image 4" descr="Une image contenant texte, diagramm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08F5249-560C-4E02-9B52-3C961C94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17" y="1487187"/>
            <a:ext cx="5371290" cy="4160067"/>
          </a:xfrm>
          <a:prstGeom prst="rect">
            <a:avLst/>
          </a:prstGeom>
        </p:spPr>
      </p:pic>
      <p:pic>
        <p:nvPicPr>
          <p:cNvPr id="10" name="Image 9" descr="Une image contenant diagramme, texte,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25DB9818-B36B-5403-3B24-4CB66619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32" y="1487187"/>
            <a:ext cx="4786368" cy="41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15F1-4B2A-BBF7-0C8E-B9C3C807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8DF81-0B7E-A1BA-BCF1-BAB96E1F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EC5D3B-3B4E-1ABD-352F-E40B688446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9AEC541-6632-D7CE-FC27-6CC29D677253}"/>
              </a:ext>
            </a:extLst>
          </p:cNvPr>
          <p:cNvSpPr txBox="1">
            <a:spLocks/>
          </p:cNvSpPr>
          <p:nvPr/>
        </p:nvSpPr>
        <p:spPr>
          <a:xfrm>
            <a:off x="1944793" y="1663577"/>
            <a:ext cx="8627617" cy="2111718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Optimisation max Shape ratio</a:t>
            </a:r>
          </a:p>
          <a:p>
            <a:r>
              <a:rPr lang="fr-FR" sz="1800" dirty="0"/>
              <a:t>Max concentration par secteur = 15%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 dirty="0"/>
              <a:t>Idée : dévié du benchmark plutôt que limite absolue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sz="1800" dirty="0"/>
          </a:p>
          <a:p>
            <a:r>
              <a:rPr lang="fr-FR" sz="1800" dirty="0"/>
              <a:t>Objectif : gagner en Sharpe pour se permettre des paris à cours terme</a:t>
            </a:r>
          </a:p>
          <a:p>
            <a:endParaRPr lang="fr-FR" sz="18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AB3966A-61DD-3FCF-E3C4-9318A102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4" y="4470422"/>
            <a:ext cx="2286319" cy="72400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4718A28-6C23-921F-5FF9-4858E2B33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93" y="4460543"/>
            <a:ext cx="2286319" cy="7338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10CAAF-AAB0-30CC-CF53-F5891F23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879" y="3922427"/>
            <a:ext cx="267689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F38E-B66D-4DBF-7269-C75CC0EF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FC04-79A3-5452-7270-480ECEEB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</a:t>
            </a:r>
            <a:r>
              <a:rPr lang="fr-FR" sz="4400" dirty="0"/>
              <a:t>2</a:t>
            </a:r>
            <a:endParaRPr lang="fr-FR" sz="44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F5EF0F-8E31-3AA4-39E5-9DAEC62BCE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7918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B5B7A-F937-86FF-2E7C-454B93528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33B42-B427-3229-67C5-AE1A19BC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80285"/>
            <a:ext cx="9191292" cy="765760"/>
          </a:xfrm>
        </p:spPr>
        <p:txBody>
          <a:bodyPr rtlCol="0">
            <a:normAutofit fontScale="90000"/>
          </a:bodyPr>
          <a:lstStyle>
            <a:defPPr>
              <a:defRPr lang="de-DE"/>
            </a:defPPr>
          </a:lstStyle>
          <a:p>
            <a:pPr rtl="0"/>
            <a:r>
              <a:rPr lang="fr-FR" noProof="0" dirty="0"/>
              <a:t>Prise en compte des vues macro-économiques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6E30DF-EDCE-49CE-04A5-DB772A7627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9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994262-9557-53EE-FE43-121C912B51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rtl="0">
              <a:buNone/>
            </a:pPr>
            <a:r>
              <a:rPr lang="fr-FR" sz="1800" b="1" u="sng" noProof="0" dirty="0"/>
              <a:t>Première approche :</a:t>
            </a:r>
            <a:endParaRPr lang="fr-FR" sz="1800" noProof="0" dirty="0"/>
          </a:p>
          <a:p>
            <a:pPr rtl="0"/>
            <a:r>
              <a:rPr lang="fr-FR" sz="1800" noProof="0" dirty="0"/>
              <a:t>Identification des </a:t>
            </a:r>
            <a:r>
              <a:rPr lang="el-GR" sz="1800" b="0" i="0" dirty="0">
                <a:effectLst/>
              </a:rPr>
              <a:t>β</a:t>
            </a:r>
            <a:r>
              <a:rPr lang="fr-FR" sz="1800" noProof="0" dirty="0"/>
              <a:t> au marché des secteurs du STOXX600</a:t>
            </a:r>
          </a:p>
          <a:p>
            <a:pPr rtl="0"/>
            <a:r>
              <a:rPr lang="fr-FR" sz="1800" dirty="0"/>
              <a:t>Construction d’un score de stress de marché : agrégation des variables macro-économiques</a:t>
            </a:r>
          </a:p>
          <a:p>
            <a:pPr rtl="0"/>
            <a:r>
              <a:rPr lang="fr-FR" sz="1800" dirty="0"/>
              <a:t>Surpondération des secteurs défensifs &amp; sous-pondération des secteurs offensifs via Black-</a:t>
            </a:r>
            <a:r>
              <a:rPr lang="fr-FR" sz="1800" dirty="0" err="1"/>
              <a:t>Litterman</a:t>
            </a:r>
            <a:endParaRPr lang="fr-FR" sz="1800" dirty="0"/>
          </a:p>
          <a:p>
            <a:pPr rtl="0"/>
            <a:endParaRPr lang="fr-FR" sz="1800" dirty="0"/>
          </a:p>
          <a:p>
            <a:pPr rtl="0">
              <a:buFont typeface="Wingdings" panose="05000000000000000000" pitchFamily="2" charset="2"/>
              <a:buChar char="è"/>
            </a:pPr>
            <a:r>
              <a:rPr lang="fr-FR" sz="1800" dirty="0"/>
              <a:t>Avantage : simplicité de la vue via l’agrégation</a:t>
            </a:r>
          </a:p>
          <a:p>
            <a:pPr rtl="0">
              <a:buFont typeface="Wingdings" panose="05000000000000000000" pitchFamily="2" charset="2"/>
              <a:buChar char="è"/>
            </a:pPr>
            <a:r>
              <a:rPr lang="fr-FR" sz="1800" dirty="0"/>
              <a:t>Inconvénient : grande perte d’information via la destruction de granularité</a:t>
            </a:r>
          </a:p>
          <a:p>
            <a:pPr rtl="0"/>
            <a:endParaRPr lang="fr-FR" sz="1800" noProof="0" dirty="0"/>
          </a:p>
          <a:p>
            <a:pPr marL="0" indent="0" rtl="0">
              <a:buNone/>
            </a:pPr>
            <a:r>
              <a:rPr lang="fr-FR" sz="1800" b="1" u="sng" dirty="0"/>
              <a:t>Réflexions :</a:t>
            </a:r>
            <a:endParaRPr lang="fr-FR" sz="1800" noProof="0" dirty="0"/>
          </a:p>
          <a:p>
            <a:r>
              <a:rPr lang="fr-FR" sz="1800" dirty="0"/>
              <a:t>Régressions MIDAS pour identifier les </a:t>
            </a:r>
            <a:r>
              <a:rPr lang="el-GR" sz="1800" b="0" i="0" dirty="0">
                <a:effectLst/>
              </a:rPr>
              <a:t>β</a:t>
            </a:r>
            <a:r>
              <a:rPr lang="fr-FR" sz="1800" b="0" i="0" dirty="0">
                <a:effectLst/>
              </a:rPr>
              <a:t> des secteurs avec chaque variable macr</a:t>
            </a:r>
            <a:r>
              <a:rPr lang="fr-FR" sz="1800" dirty="0"/>
              <a:t>o d’intérêt</a:t>
            </a:r>
          </a:p>
          <a:p>
            <a:r>
              <a:rPr lang="fr-FR" sz="1800" dirty="0"/>
              <a:t>Filtrage pondéré par les </a:t>
            </a:r>
            <a:r>
              <a:rPr lang="el-GR" sz="1800" b="0" i="0" dirty="0">
                <a:effectLst/>
              </a:rPr>
              <a:t>β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56329143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938327_TF78544816_Win32" id="{A86D2529-0102-4786-A7BE-258984D63721}" vid="{FE3B0FAD-7AD0-46AD-A4CD-14C47D9E5FB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Moderne Konferenzpräsentation</Template>
  <TotalTime>56</TotalTime>
  <Words>919</Words>
  <Application>Microsoft Office PowerPoint</Application>
  <PresentationFormat>Grand écran</PresentationFormat>
  <Paragraphs>357</Paragraphs>
  <Slides>33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Aptos Narrow</vt:lpstr>
      <vt:lpstr>Arial</vt:lpstr>
      <vt:lpstr>Calibri</vt:lpstr>
      <vt:lpstr>Tisa Offc Serif Pro</vt:lpstr>
      <vt:lpstr>Univers Light</vt:lpstr>
      <vt:lpstr>Wingdings</vt:lpstr>
      <vt:lpstr>Benutzerdefiniert</vt:lpstr>
      <vt:lpstr>Avancées projet solution d‘investissement</vt:lpstr>
      <vt:lpstr>Rendez-vous 1</vt:lpstr>
      <vt:lpstr>Plan</vt:lpstr>
      <vt:lpstr>Données</vt:lpstr>
      <vt:lpstr>Allocation stratégique</vt:lpstr>
      <vt:lpstr>Allocation stratégique</vt:lpstr>
      <vt:lpstr>Allocation stratégique</vt:lpstr>
      <vt:lpstr>Rendez-vous 2</vt:lpstr>
      <vt:lpstr>Prise en compte des vues macro-économiques</vt:lpstr>
      <vt:lpstr>β du CAPM</vt:lpstr>
      <vt:lpstr>Variable de stress</vt:lpstr>
      <vt:lpstr>Tilter l’allocation de long terme</vt:lpstr>
      <vt:lpstr>Premiers backtest : Benchmark</vt:lpstr>
      <vt:lpstr>Premiers backtest : Allocation Stratégique</vt:lpstr>
      <vt:lpstr>Premiers backtest : Benchmark</vt:lpstr>
      <vt:lpstr>Rendez-vous 3</vt:lpstr>
      <vt:lpstr>MIDAS</vt:lpstr>
      <vt:lpstr>MIDAS</vt:lpstr>
      <vt:lpstr>Market Timing : Stratégie Momentum</vt:lpstr>
      <vt:lpstr>Market Timing : Stratégie Momentum</vt:lpstr>
      <vt:lpstr>Rendez-vous 4</vt:lpstr>
      <vt:lpstr>Construction d’un Framework de backtest</vt:lpstr>
      <vt:lpstr>Connexion entres les 3 allocations</vt:lpstr>
      <vt:lpstr>Matrice de sensibilités</vt:lpstr>
      <vt:lpstr>Résultats</vt:lpstr>
      <vt:lpstr>Résultats</vt:lpstr>
      <vt:lpstr>Résultats</vt:lpstr>
      <vt:lpstr>Rendez-vous 5</vt:lpstr>
      <vt:lpstr>Récapitulatif des 3 allocations</vt:lpstr>
      <vt:lpstr>Matrice de sensibilités</vt:lpstr>
      <vt:lpstr>Résultats</vt:lpstr>
      <vt:lpstr>Résultats</vt:lpstr>
      <vt:lpstr>Résultats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CHARBONNIER Thibault</dc:creator>
  <cp:lastModifiedBy>DUFOUR Baptiste</cp:lastModifiedBy>
  <cp:revision>9</cp:revision>
  <dcterms:created xsi:type="dcterms:W3CDTF">2025-02-24T18:44:08Z</dcterms:created>
  <dcterms:modified xsi:type="dcterms:W3CDTF">2025-03-31T18:57:07Z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